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6" r:id="rId2"/>
    <p:sldId id="257" r:id="rId3"/>
    <p:sldId id="267" r:id="rId4"/>
    <p:sldId id="268" r:id="rId5"/>
    <p:sldId id="269" r:id="rId6"/>
    <p:sldId id="271" r:id="rId7"/>
    <p:sldId id="270" r:id="rId8"/>
    <p:sldId id="272" r:id="rId9"/>
    <p:sldId id="273" r:id="rId10"/>
    <p:sldId id="274" r:id="rId11"/>
    <p:sldId id="275"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jpeg>
</file>

<file path=ppt/media/image10.jpeg>
</file>

<file path=ppt/media/image11.png>
</file>

<file path=ppt/media/image12.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017BE9-98B3-C202-0BD5-2D3099BA805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BE4250AB-5224-2ABE-0284-A1A73455634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F2E64A-D8E6-0DAD-B069-733A72A2D0BE}"/>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7A361924-6ACD-3B64-41D4-76736D2FD0F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2D054-496F-0410-C9AA-7D1FA6F1380F}"/>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96179808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39B94D-3E08-9CB1-B31A-5CFE63C546D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3B2AE2E-CDFD-3341-FE8E-53FA002B01D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C49D973-0D34-A9D8-0E87-42468CEE67F9}"/>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D91E29E1-B514-8071-E922-330DE476334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D38CBA-E9DD-A11E-B072-C8F990D15407}"/>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6994136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95B0E16-2BEB-70E5-60BD-27CAECD6761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BCCC559-5E69-CCF2-A26C-E3B58C5BC98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67079B1-6A0D-6BAE-FA41-EC59E289A114}"/>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3C7F9800-AD2E-A097-B24B-FC8B44C41E9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105449-187B-8403-B843-69428B0436C2}"/>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3082983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B43EB-B772-E650-9EF2-CA7AB65940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68A2D4F-69E8-7DC1-E66A-D1F0BD0BE75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58A208E-BFE8-D6F5-233E-3211AD8D02C6}"/>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89632625-4D71-6AE0-FADD-CF20FEF1F0F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0491B61-54D5-08C5-1971-2154684D654B}"/>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20919145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4A46EA-A814-8307-398F-FDC44AC63EB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BD38D864-8BB4-1685-1A70-6AF27BBB999D}"/>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D0560DC-C6BB-6F74-0EFB-1DDDD8372765}"/>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4F82AC55-82BD-AB25-AAF9-48FA31C7F5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133091F-1297-3B01-E10F-57ED5879748F}"/>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32415737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772280-F279-D698-D507-8FF94F043F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9350211-A3CC-17F7-7467-0C858763267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F929F84B-1B01-4DF8-AAF9-63B6B477F53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E92E394-3E87-DAD3-A63B-42063ED01787}"/>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88934718-F3C4-2833-1FB7-739C165B1BB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A93F5E-5CEA-65B5-47B2-F969E301B2A2}"/>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1607512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9FCA9-2B37-763F-2B98-57D6390C5319}"/>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2A38FC3-4E4C-D7C4-FFC2-0CB820FDEA0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9779EDB-A0D0-B081-3B51-A56FA00E49E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C23DD2CC-0972-103B-6CFE-FF116E4E9AC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7ECD04E-A9C9-7D4C-1B05-3486F9DE313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0234EAF-8CBA-F1DC-0089-BFCE4B29E625}"/>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8" name="Footer Placeholder 7">
            <a:extLst>
              <a:ext uri="{FF2B5EF4-FFF2-40B4-BE49-F238E27FC236}">
                <a16:creationId xmlns:a16="http://schemas.microsoft.com/office/drawing/2014/main" id="{D01EB180-2EE4-F7D1-F82C-D151A6F901A7}"/>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E4975D0C-DDF9-4E50-7087-E95367431DB1}"/>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14402377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AFC0711-F01B-EDF6-CF62-8F41B65C7C4B}"/>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7A73A86-FF68-A257-C8A1-A3C7F1284C4A}"/>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4" name="Footer Placeholder 3">
            <a:extLst>
              <a:ext uri="{FF2B5EF4-FFF2-40B4-BE49-F238E27FC236}">
                <a16:creationId xmlns:a16="http://schemas.microsoft.com/office/drawing/2014/main" id="{A880DCBD-40A4-0637-0D04-C3B5468ECB5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AC235AF-2CF4-ACC7-32F6-A013540949D9}"/>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421746202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FE9E1CE-A009-4F44-0DBB-26E141032997}"/>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3" name="Footer Placeholder 2">
            <a:extLst>
              <a:ext uri="{FF2B5EF4-FFF2-40B4-BE49-F238E27FC236}">
                <a16:creationId xmlns:a16="http://schemas.microsoft.com/office/drawing/2014/main" id="{8D5BAEA6-533E-2405-2006-9AC30924F7D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B4521C2-2ED0-E9AF-D4FE-9D4A431C72CC}"/>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28562649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8425FC-5640-BC98-9976-B69DAA24D1A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0CD0A9A-DAFE-995A-10E9-196490CE36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695FBA2D-DBE7-1B71-84FB-BB17F0C12A4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EABD729-5CBE-CE25-1925-531C73B4D36C}"/>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EFC96E1E-F2FA-C78C-62FF-AAFF4C61B37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65123E4-A79E-D8A6-0B44-071BF1E91E98}"/>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46035052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39102E-3F9B-7F3B-7491-1E13B6ECDAC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C58D9A0-32DE-D311-7771-E181AF1D5B9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377017B-DD2C-99C8-5296-06BB72235C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D19B303-20D9-9114-DEAE-6882526CCCF0}"/>
              </a:ext>
            </a:extLst>
          </p:cNvPr>
          <p:cNvSpPr>
            <a:spLocks noGrp="1"/>
          </p:cNvSpPr>
          <p:nvPr>
            <p:ph type="dt" sz="half" idx="10"/>
          </p:nvPr>
        </p:nvSpPr>
        <p:spPr/>
        <p:txBody>
          <a:bodyPr/>
          <a:lstStyle/>
          <a:p>
            <a:fld id="{6165AE64-DB1B-4D34-9AA1-29EAB9595531}" type="datetimeFigureOut">
              <a:rPr lang="en-US" smtClean="0"/>
              <a:t>2/22/2023</a:t>
            </a:fld>
            <a:endParaRPr lang="en-US"/>
          </a:p>
        </p:txBody>
      </p:sp>
      <p:sp>
        <p:nvSpPr>
          <p:cNvPr id="6" name="Footer Placeholder 5">
            <a:extLst>
              <a:ext uri="{FF2B5EF4-FFF2-40B4-BE49-F238E27FC236}">
                <a16:creationId xmlns:a16="http://schemas.microsoft.com/office/drawing/2014/main" id="{5B23DBD4-9260-3FF0-EDB2-2D150B8C7C0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50349F-AFAF-572C-6BED-A4C83B31821E}"/>
              </a:ext>
            </a:extLst>
          </p:cNvPr>
          <p:cNvSpPr>
            <a:spLocks noGrp="1"/>
          </p:cNvSpPr>
          <p:nvPr>
            <p:ph type="sldNum" sz="quarter" idx="12"/>
          </p:nvPr>
        </p:nvSpPr>
        <p:spPr/>
        <p:txBody>
          <a:bodyPr/>
          <a:lstStyle/>
          <a:p>
            <a:fld id="{F156C4B8-E2DE-4BDD-A80F-7329FD3A821F}" type="slidenum">
              <a:rPr lang="en-US" smtClean="0"/>
              <a:t>‹#›</a:t>
            </a:fld>
            <a:endParaRPr lang="en-US"/>
          </a:p>
        </p:txBody>
      </p:sp>
    </p:spTree>
    <p:extLst>
      <p:ext uri="{BB962C8B-B14F-4D97-AF65-F5344CB8AC3E}">
        <p14:creationId xmlns:p14="http://schemas.microsoft.com/office/powerpoint/2010/main" val="7005123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C371FF7-0FEA-13AC-D5E0-9C62CF2A1AE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ED62032-5BA9-6E1C-F798-1CCCE32A43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96611F-9BF2-88BB-F766-6340BF7A53C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165AE64-DB1B-4D34-9AA1-29EAB9595531}" type="datetimeFigureOut">
              <a:rPr lang="en-US" smtClean="0"/>
              <a:t>2/22/2023</a:t>
            </a:fld>
            <a:endParaRPr lang="en-US"/>
          </a:p>
        </p:txBody>
      </p:sp>
      <p:sp>
        <p:nvSpPr>
          <p:cNvPr id="5" name="Footer Placeholder 4">
            <a:extLst>
              <a:ext uri="{FF2B5EF4-FFF2-40B4-BE49-F238E27FC236}">
                <a16:creationId xmlns:a16="http://schemas.microsoft.com/office/drawing/2014/main" id="{01FE6F92-0E19-97B9-D53C-7B9D71C1D28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69182433-23E4-4675-D63B-1B86BCA2A4A0}"/>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156C4B8-E2DE-4BDD-A80F-7329FD3A821F}" type="slidenum">
              <a:rPr lang="en-US" smtClean="0"/>
              <a:t>‹#›</a:t>
            </a:fld>
            <a:endParaRPr lang="en-US"/>
          </a:p>
        </p:txBody>
      </p:sp>
    </p:spTree>
    <p:extLst>
      <p:ext uri="{BB962C8B-B14F-4D97-AF65-F5344CB8AC3E}">
        <p14:creationId xmlns:p14="http://schemas.microsoft.com/office/powerpoint/2010/main" val="292974666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buildhat.readthedocs.io/en/latest/buildhat/index.html" TargetMode="External"/><Relationship Id="rId2" Type="http://schemas.openxmlformats.org/officeDocument/2006/relationships/hyperlink" Target="https://www.raspberrypi.com/documentation/accessories/build-hat.html" TargetMode="External"/><Relationship Id="rId1" Type="http://schemas.openxmlformats.org/officeDocument/2006/relationships/slideLayout" Target="../slideLayouts/slideLayout2.xml"/><Relationship Id="rId4" Type="http://schemas.openxmlformats.org/officeDocument/2006/relationships/hyperlink" Target="https://www.raspberrypi.com/products/build-hat/"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hyperlink" Target="https://www.raspberrypi.com/documentation/computers/getting-started.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4" Type="http://schemas.openxmlformats.org/officeDocument/2006/relationships/image" Target="../media/image10.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1DAF86B-E132-9EBC-2AB4-476003FA245A}"/>
              </a:ext>
            </a:extLst>
          </p:cNvPr>
          <p:cNvSpPr txBox="1"/>
          <p:nvPr/>
        </p:nvSpPr>
        <p:spPr>
          <a:xfrm>
            <a:off x="3595395" y="1905506"/>
            <a:ext cx="5001209" cy="3046988"/>
          </a:xfrm>
          <a:prstGeom prst="rect">
            <a:avLst/>
          </a:prstGeom>
          <a:noFill/>
        </p:spPr>
        <p:txBody>
          <a:bodyPr wrap="square" rtlCol="0">
            <a:spAutoFit/>
          </a:bodyPr>
          <a:lstStyle/>
          <a:p>
            <a:pPr algn="ctr"/>
            <a:r>
              <a:rPr lang="en-US" sz="4800" dirty="0">
                <a:latin typeface="Arial" panose="020B0604020202020204" pitchFamily="34" charset="0"/>
                <a:cs typeface="Arial" panose="020B0604020202020204" pitchFamily="34" charset="0"/>
              </a:rPr>
              <a:t>LEGOLAS Raspberry Pi &amp; Buildhat Setup Guide</a:t>
            </a:r>
          </a:p>
        </p:txBody>
      </p:sp>
    </p:spTree>
    <p:extLst>
      <p:ext uri="{BB962C8B-B14F-4D97-AF65-F5344CB8AC3E}">
        <p14:creationId xmlns:p14="http://schemas.microsoft.com/office/powerpoint/2010/main" val="19370621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7. Verify the Server is Working</a:t>
            </a:r>
          </a:p>
        </p:txBody>
      </p:sp>
      <p:pic>
        <p:nvPicPr>
          <p:cNvPr id="6" name="Picture 5">
            <a:extLst>
              <a:ext uri="{FF2B5EF4-FFF2-40B4-BE49-F238E27FC236}">
                <a16:creationId xmlns:a16="http://schemas.microsoft.com/office/drawing/2014/main" id="{3B6787E6-CDEE-C2CD-1DA7-5AB59A2BD874}"/>
              </a:ext>
            </a:extLst>
          </p:cNvPr>
          <p:cNvPicPr>
            <a:picLocks noChangeAspect="1"/>
          </p:cNvPicPr>
          <p:nvPr/>
        </p:nvPicPr>
        <p:blipFill rotWithShape="1">
          <a:blip r:embed="rId2"/>
          <a:srcRect l="32143" t="22449" r="8545" b="12245"/>
          <a:stretch/>
        </p:blipFill>
        <p:spPr>
          <a:xfrm>
            <a:off x="2371420" y="1348590"/>
            <a:ext cx="7449160" cy="4613672"/>
          </a:xfrm>
          <a:prstGeom prst="rect">
            <a:avLst/>
          </a:prstGeom>
        </p:spPr>
      </p:pic>
    </p:spTree>
    <p:extLst>
      <p:ext uri="{BB962C8B-B14F-4D97-AF65-F5344CB8AC3E}">
        <p14:creationId xmlns:p14="http://schemas.microsoft.com/office/powerpoint/2010/main" val="15141258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8. Copy to new SD Card (Optional) </a:t>
            </a:r>
          </a:p>
        </p:txBody>
      </p:sp>
      <p:sp>
        <p:nvSpPr>
          <p:cNvPr id="3" name="TextBox 2">
            <a:extLst>
              <a:ext uri="{FF2B5EF4-FFF2-40B4-BE49-F238E27FC236}">
                <a16:creationId xmlns:a16="http://schemas.microsoft.com/office/drawing/2014/main" id="{453E92E1-ADDA-9AE7-7F8F-5795EE36AF01}"/>
              </a:ext>
            </a:extLst>
          </p:cNvPr>
          <p:cNvSpPr txBox="1"/>
          <p:nvPr/>
        </p:nvSpPr>
        <p:spPr>
          <a:xfrm>
            <a:off x="417959" y="945069"/>
            <a:ext cx="5465071" cy="5632311"/>
          </a:xfrm>
          <a:prstGeom prst="rect">
            <a:avLst/>
          </a:prstGeom>
          <a:noFill/>
        </p:spPr>
        <p:txBody>
          <a:bodyPr wrap="square" rtlCol="0">
            <a:spAutoFit/>
          </a:bodyPr>
          <a:lstStyle/>
          <a:p>
            <a:r>
              <a:rPr lang="en-US" i="1" dirty="0"/>
              <a:t>Steps 1-7 </a:t>
            </a:r>
            <a:r>
              <a:rPr lang="en-US" dirty="0"/>
              <a:t>may be repeated for the second R-Pi, or if you have access the USB microSD Reader, you can copy the microSD card you just setup to the new R-Pi’s microSD card.  </a:t>
            </a:r>
          </a:p>
          <a:p>
            <a:endParaRPr lang="en-US" dirty="0"/>
          </a:p>
          <a:p>
            <a:r>
              <a:rPr lang="en-US" dirty="0"/>
              <a:t>Enter the new SD card into the USB reader and insert this into the R-Pi you just set up (</a:t>
            </a:r>
            <a:r>
              <a:rPr lang="en-US" i="1" dirty="0"/>
              <a:t>see Step #1 for location</a:t>
            </a:r>
            <a:r>
              <a:rPr lang="en-US" dirty="0"/>
              <a:t>), keeping the initial microSD card inserted into the R-Pi’s designated slot.</a:t>
            </a:r>
          </a:p>
          <a:p>
            <a:endParaRPr lang="en-US" dirty="0"/>
          </a:p>
          <a:p>
            <a:r>
              <a:rPr lang="en-US" dirty="0"/>
              <a:t>From the monitor, click on the dropdown and select </a:t>
            </a:r>
            <a:r>
              <a:rPr lang="en-US" i="1" dirty="0"/>
              <a:t>Accessories </a:t>
            </a:r>
            <a:r>
              <a:rPr lang="en-US" i="1" dirty="0">
                <a:sym typeface="Wingdings" panose="05000000000000000000" pitchFamily="2" charset="2"/>
              </a:rPr>
              <a:t> SD Card Copier</a:t>
            </a:r>
            <a:r>
              <a:rPr lang="en-US" dirty="0">
                <a:sym typeface="Wingdings" panose="05000000000000000000" pitchFamily="2" charset="2"/>
              </a:rPr>
              <a:t> and select the information shown in the image to the right.  Confirm that you would like to overwrite the SD card and continue.  </a:t>
            </a:r>
          </a:p>
          <a:p>
            <a:endParaRPr lang="en-US" dirty="0">
              <a:sym typeface="Wingdings" panose="05000000000000000000" pitchFamily="2" charset="2"/>
            </a:endParaRPr>
          </a:p>
          <a:p>
            <a:r>
              <a:rPr lang="en-US" dirty="0">
                <a:sym typeface="Wingdings" panose="05000000000000000000" pitchFamily="2" charset="2"/>
              </a:rPr>
              <a:t>Once it is finished transferring, shutdown the R-Pi, remove the new microSD card from the USB reader, and insert into the new R-Pi stack.  Then, hook this R-Pi up to your monitor, set a hostname for it (</a:t>
            </a:r>
            <a:r>
              <a:rPr lang="en-US" i="1" dirty="0">
                <a:sym typeface="Wingdings" panose="05000000000000000000" pitchFamily="2" charset="2"/>
              </a:rPr>
              <a:t>Step 3</a:t>
            </a:r>
            <a:r>
              <a:rPr lang="en-US" dirty="0">
                <a:sym typeface="Wingdings" panose="05000000000000000000" pitchFamily="2" charset="2"/>
              </a:rPr>
              <a:t>) and fix its address in your router (</a:t>
            </a:r>
            <a:r>
              <a:rPr lang="en-US" i="1" dirty="0">
                <a:sym typeface="Wingdings" panose="05000000000000000000" pitchFamily="2" charset="2"/>
              </a:rPr>
              <a:t>Step 4</a:t>
            </a:r>
            <a:r>
              <a:rPr lang="en-US" dirty="0">
                <a:sym typeface="Wingdings" panose="05000000000000000000" pitchFamily="2" charset="2"/>
              </a:rPr>
              <a:t>).  </a:t>
            </a:r>
            <a:endParaRPr lang="en-US" dirty="0"/>
          </a:p>
        </p:txBody>
      </p:sp>
      <p:pic>
        <p:nvPicPr>
          <p:cNvPr id="5" name="Picture 4" descr="A picture containing graphical user interface&#10;&#10;Description automatically generated">
            <a:extLst>
              <a:ext uri="{FF2B5EF4-FFF2-40B4-BE49-F238E27FC236}">
                <a16:creationId xmlns:a16="http://schemas.microsoft.com/office/drawing/2014/main" id="{50A446AD-16CB-A1B9-8B66-87A25C45D4BC}"/>
              </a:ext>
            </a:extLst>
          </p:cNvPr>
          <p:cNvPicPr>
            <a:picLocks noChangeAspect="1"/>
          </p:cNvPicPr>
          <p:nvPr/>
        </p:nvPicPr>
        <p:blipFill rotWithShape="1">
          <a:blip r:embed="rId2">
            <a:extLst>
              <a:ext uri="{28A0092B-C50C-407E-A947-70E740481C1C}">
                <a14:useLocalDpi xmlns:a14="http://schemas.microsoft.com/office/drawing/2010/main" val="0"/>
              </a:ext>
            </a:extLst>
          </a:blip>
          <a:srcRect l="10171" t="25170" r="6156" b="29116"/>
          <a:stretch/>
        </p:blipFill>
        <p:spPr>
          <a:xfrm>
            <a:off x="6215664" y="2985796"/>
            <a:ext cx="5465071" cy="2239347"/>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5945876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44A0560-AE37-147E-2EAA-953AC0EB3B99}"/>
              </a:ext>
            </a:extLst>
          </p:cNvPr>
          <p:cNvSpPr txBox="1"/>
          <p:nvPr/>
        </p:nvSpPr>
        <p:spPr>
          <a:xfrm>
            <a:off x="793103" y="4339123"/>
            <a:ext cx="10627566" cy="1477328"/>
          </a:xfrm>
          <a:prstGeom prst="rect">
            <a:avLst/>
          </a:prstGeom>
          <a:noFill/>
        </p:spPr>
        <p:txBody>
          <a:bodyPr wrap="square" rtlCol="0">
            <a:spAutoFit/>
          </a:bodyPr>
          <a:lstStyle/>
          <a:p>
            <a:pPr algn="ctr"/>
            <a:r>
              <a:rPr lang="en-US" dirty="0"/>
              <a:t>You will have two Raspberry Pi + Buildhat stacks, one which is located on the side assembly of the bridge (</a:t>
            </a:r>
            <a:r>
              <a:rPr lang="en-US" i="1" dirty="0"/>
              <a:t>#A</a:t>
            </a:r>
            <a:r>
              <a:rPr lang="en-US" dirty="0"/>
              <a:t>), and another which is located on the trolley (</a:t>
            </a:r>
            <a:r>
              <a:rPr lang="en-US" i="1" dirty="0"/>
              <a:t>#B</a:t>
            </a:r>
            <a:r>
              <a:rPr lang="en-US" dirty="0"/>
              <a:t>).  Each contains a microSD card.  The following steps may be applied to both microSD cards to prepare the R-Pi + BH for use in LEGOLAS.  However, if you have a USB microSD Card Reader, you may also just follow the steps for one of the R-Pi + BH microSD cards, and then use the “SD card copying” accessory to copy the setup to the other microSD card (</a:t>
            </a:r>
            <a:r>
              <a:rPr lang="en-US" i="1" dirty="0"/>
              <a:t>see Step 8</a:t>
            </a:r>
            <a:r>
              <a:rPr lang="en-US" dirty="0"/>
              <a:t>)</a:t>
            </a:r>
          </a:p>
        </p:txBody>
      </p:sp>
      <p:pic>
        <p:nvPicPr>
          <p:cNvPr id="3" name="Picture 2" descr="Diagram&#10;&#10;Description automatically generated with medium confidence">
            <a:extLst>
              <a:ext uri="{FF2B5EF4-FFF2-40B4-BE49-F238E27FC236}">
                <a16:creationId xmlns:a16="http://schemas.microsoft.com/office/drawing/2014/main" id="{6F5F1580-A4D5-40FB-AA44-1DA302D2D120}"/>
              </a:ext>
            </a:extLst>
          </p:cNvPr>
          <p:cNvPicPr>
            <a:picLocks noChangeAspect="1"/>
          </p:cNvPicPr>
          <p:nvPr/>
        </p:nvPicPr>
        <p:blipFill rotWithShape="1">
          <a:blip r:embed="rId2">
            <a:extLst>
              <a:ext uri="{28A0092B-C50C-407E-A947-70E740481C1C}">
                <a14:useLocalDpi xmlns:a14="http://schemas.microsoft.com/office/drawing/2010/main" val="0"/>
              </a:ext>
            </a:extLst>
          </a:blip>
          <a:srcRect t="14287" b="14285"/>
          <a:stretch/>
        </p:blipFill>
        <p:spPr>
          <a:xfrm>
            <a:off x="2656963" y="587827"/>
            <a:ext cx="3370612" cy="3210091"/>
          </a:xfrm>
          <a:prstGeom prst="rect">
            <a:avLst/>
          </a:prstGeom>
        </p:spPr>
      </p:pic>
      <p:pic>
        <p:nvPicPr>
          <p:cNvPr id="6" name="Picture 5" descr="A picture containing indoor, toy&#10;&#10;Description automatically generated">
            <a:extLst>
              <a:ext uri="{FF2B5EF4-FFF2-40B4-BE49-F238E27FC236}">
                <a16:creationId xmlns:a16="http://schemas.microsoft.com/office/drawing/2014/main" id="{C9B56FF0-F098-5F54-042C-BED9A7931D0D}"/>
              </a:ext>
            </a:extLst>
          </p:cNvPr>
          <p:cNvPicPr>
            <a:picLocks noChangeAspect="1"/>
          </p:cNvPicPr>
          <p:nvPr/>
        </p:nvPicPr>
        <p:blipFill rotWithShape="1">
          <a:blip r:embed="rId3">
            <a:extLst>
              <a:ext uri="{28A0092B-C50C-407E-A947-70E740481C1C}">
                <a14:useLocalDpi xmlns:a14="http://schemas.microsoft.com/office/drawing/2010/main" val="0"/>
              </a:ext>
            </a:extLst>
          </a:blip>
          <a:srcRect l="25617" t="22711" r="20867" b="27629"/>
          <a:stretch/>
        </p:blipFill>
        <p:spPr>
          <a:xfrm>
            <a:off x="7035283" y="587828"/>
            <a:ext cx="2594456" cy="3210091"/>
          </a:xfrm>
          <a:prstGeom prst="rect">
            <a:avLst/>
          </a:prstGeom>
        </p:spPr>
      </p:pic>
    </p:spTree>
    <p:extLst>
      <p:ext uri="{BB962C8B-B14F-4D97-AF65-F5344CB8AC3E}">
        <p14:creationId xmlns:p14="http://schemas.microsoft.com/office/powerpoint/2010/main" val="25693940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Box 7">
            <a:extLst>
              <a:ext uri="{FF2B5EF4-FFF2-40B4-BE49-F238E27FC236}">
                <a16:creationId xmlns:a16="http://schemas.microsoft.com/office/drawing/2014/main" id="{444A0560-AE37-147E-2EAA-953AC0EB3B99}"/>
              </a:ext>
            </a:extLst>
          </p:cNvPr>
          <p:cNvSpPr txBox="1"/>
          <p:nvPr/>
        </p:nvSpPr>
        <p:spPr>
          <a:xfrm>
            <a:off x="418321" y="886795"/>
            <a:ext cx="8501743" cy="4204356"/>
          </a:xfrm>
          <a:prstGeom prst="rect">
            <a:avLst/>
          </a:prstGeom>
          <a:noFill/>
        </p:spPr>
        <p:txBody>
          <a:bodyPr wrap="square" rtlCol="0">
            <a:spAutoFit/>
          </a:bodyPr>
          <a:lstStyle/>
          <a:p>
            <a:pPr marL="285750" indent="-285750">
              <a:lnSpc>
                <a:spcPct val="150000"/>
              </a:lnSpc>
              <a:buFontTx/>
              <a:buChar char="-"/>
            </a:pPr>
            <a:r>
              <a:rPr lang="en-US" i="1" dirty="0"/>
              <a:t>(1x) </a:t>
            </a:r>
            <a:r>
              <a:rPr lang="en-US" dirty="0"/>
              <a:t>USB MicroSD Card Reader (</a:t>
            </a:r>
            <a:r>
              <a:rPr lang="en-US" i="1" dirty="0"/>
              <a:t>optional</a:t>
            </a:r>
            <a:r>
              <a:rPr lang="en-US" dirty="0"/>
              <a:t>)</a:t>
            </a:r>
          </a:p>
          <a:p>
            <a:pPr marL="285750" indent="-285750">
              <a:lnSpc>
                <a:spcPct val="150000"/>
              </a:lnSpc>
              <a:buFontTx/>
              <a:buChar char="-"/>
            </a:pPr>
            <a:r>
              <a:rPr lang="en-US" i="1" dirty="0"/>
              <a:t>(1x) </a:t>
            </a:r>
            <a:r>
              <a:rPr lang="en-US" dirty="0"/>
              <a:t>Monitor </a:t>
            </a:r>
          </a:p>
          <a:p>
            <a:pPr marL="742950" lvl="1" indent="-285750">
              <a:lnSpc>
                <a:spcPct val="150000"/>
              </a:lnSpc>
              <a:buFontTx/>
              <a:buChar char="-"/>
            </a:pPr>
            <a:r>
              <a:rPr lang="en-US" dirty="0"/>
              <a:t>HDMI Input:  You will need an </a:t>
            </a:r>
            <a:r>
              <a:rPr lang="en-US" i="1" dirty="0"/>
              <a:t>HDMI </a:t>
            </a:r>
            <a:r>
              <a:rPr lang="en-US" i="1" dirty="0">
                <a:sym typeface="Wingdings" panose="05000000000000000000" pitchFamily="2" charset="2"/>
              </a:rPr>
              <a:t> microUSB </a:t>
            </a:r>
            <a:r>
              <a:rPr lang="en-US" dirty="0">
                <a:sym typeface="Wingdings" panose="05000000000000000000" pitchFamily="2" charset="2"/>
              </a:rPr>
              <a:t>cable</a:t>
            </a:r>
          </a:p>
          <a:p>
            <a:pPr marL="742950" lvl="1" indent="-285750">
              <a:lnSpc>
                <a:spcPct val="150000"/>
              </a:lnSpc>
              <a:buFontTx/>
              <a:buChar char="-"/>
            </a:pPr>
            <a:r>
              <a:rPr lang="en-US" dirty="0">
                <a:sym typeface="Wingdings" panose="05000000000000000000" pitchFamily="2" charset="2"/>
              </a:rPr>
              <a:t>VGA Input:  You will need a </a:t>
            </a:r>
            <a:r>
              <a:rPr lang="en-US" i="1" dirty="0">
                <a:sym typeface="Wingdings" panose="05000000000000000000" pitchFamily="2" charset="2"/>
              </a:rPr>
              <a:t>VGA  HDMI </a:t>
            </a:r>
            <a:r>
              <a:rPr lang="en-US" dirty="0">
                <a:sym typeface="Wingdings" panose="05000000000000000000" pitchFamily="2" charset="2"/>
              </a:rPr>
              <a:t>&amp; a </a:t>
            </a:r>
            <a:r>
              <a:rPr lang="en-US" i="1" dirty="0">
                <a:sym typeface="Wingdings" panose="05000000000000000000" pitchFamily="2" charset="2"/>
              </a:rPr>
              <a:t>HDMI  microUSB</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Keyboard (USB Input)</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Mouse (USB Input)</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Buildhat Charger</a:t>
            </a:r>
          </a:p>
          <a:p>
            <a:pPr marL="285750" indent="-285750">
              <a:lnSpc>
                <a:spcPct val="150000"/>
              </a:lnSpc>
              <a:buFontTx/>
              <a:buChar char="-"/>
            </a:pPr>
            <a:r>
              <a:rPr lang="en-US" i="1" dirty="0">
                <a:sym typeface="Wingdings" panose="05000000000000000000" pitchFamily="2" charset="2"/>
              </a:rPr>
              <a:t>(2x) </a:t>
            </a:r>
            <a:r>
              <a:rPr lang="en-US" dirty="0">
                <a:sym typeface="Wingdings" panose="05000000000000000000" pitchFamily="2" charset="2"/>
              </a:rPr>
              <a:t>R-Pi + BH w/ microSD stacks</a:t>
            </a:r>
          </a:p>
          <a:p>
            <a:pPr marL="285750" indent="-285750">
              <a:lnSpc>
                <a:spcPct val="150000"/>
              </a:lnSpc>
              <a:buFontTx/>
              <a:buChar char="-"/>
            </a:pPr>
            <a:r>
              <a:rPr lang="en-US" i="1" dirty="0">
                <a:sym typeface="Wingdings" panose="05000000000000000000" pitchFamily="2" charset="2"/>
              </a:rPr>
              <a:t>(1x) </a:t>
            </a:r>
            <a:r>
              <a:rPr lang="en-US" dirty="0">
                <a:sym typeface="Wingdings" panose="05000000000000000000" pitchFamily="2" charset="2"/>
              </a:rPr>
              <a:t>WiFi Router (</a:t>
            </a:r>
            <a:r>
              <a:rPr lang="en-US" i="1" dirty="0">
                <a:sym typeface="Wingdings" panose="05000000000000000000" pitchFamily="2" charset="2"/>
              </a:rPr>
              <a:t>TP Link used in this example</a:t>
            </a:r>
            <a:r>
              <a:rPr lang="en-US" dirty="0">
                <a:sym typeface="Wingdings" panose="05000000000000000000" pitchFamily="2" charset="2"/>
              </a:rPr>
              <a:t>)</a:t>
            </a:r>
          </a:p>
          <a:p>
            <a:pPr marL="285750" indent="-285750">
              <a:lnSpc>
                <a:spcPct val="150000"/>
              </a:lnSpc>
              <a:buFontTx/>
              <a:buChar char="-"/>
            </a:pPr>
            <a:r>
              <a:rPr lang="en-US" i="1" dirty="0">
                <a:sym typeface="Wingdings" panose="05000000000000000000" pitchFamily="2" charset="2"/>
              </a:rPr>
              <a:t>(1x) Ethernet  Ethernet </a:t>
            </a:r>
            <a:r>
              <a:rPr lang="en-US" dirty="0">
                <a:sym typeface="Wingdings" panose="05000000000000000000" pitchFamily="2" charset="2"/>
              </a:rPr>
              <a:t>Cable</a:t>
            </a:r>
            <a:endParaRPr lang="en-US" dirty="0"/>
          </a:p>
        </p:txBody>
      </p:sp>
      <p:sp>
        <p:nvSpPr>
          <p:cNvPr id="2" name="TextBox 1">
            <a:extLst>
              <a:ext uri="{FF2B5EF4-FFF2-40B4-BE49-F238E27FC236}">
                <a16:creationId xmlns:a16="http://schemas.microsoft.com/office/drawing/2014/main" id="{5F882F2A-F630-D845-A6D1-68BF27067D49}"/>
              </a:ext>
            </a:extLst>
          </p:cNvPr>
          <p:cNvSpPr txBox="1"/>
          <p:nvPr/>
        </p:nvSpPr>
        <p:spPr>
          <a:xfrm>
            <a:off x="320546" y="338221"/>
            <a:ext cx="3133725" cy="461665"/>
          </a:xfrm>
          <a:prstGeom prst="rect">
            <a:avLst/>
          </a:prstGeom>
          <a:noFill/>
        </p:spPr>
        <p:txBody>
          <a:bodyPr wrap="square" rtlCol="0">
            <a:spAutoFit/>
          </a:bodyPr>
          <a:lstStyle/>
          <a:p>
            <a:r>
              <a:rPr lang="en-US" sz="2400" b="1" dirty="0"/>
              <a:t>Items Needed </a:t>
            </a:r>
          </a:p>
        </p:txBody>
      </p:sp>
      <p:sp>
        <p:nvSpPr>
          <p:cNvPr id="7" name="TextBox 6">
            <a:extLst>
              <a:ext uri="{FF2B5EF4-FFF2-40B4-BE49-F238E27FC236}">
                <a16:creationId xmlns:a16="http://schemas.microsoft.com/office/drawing/2014/main" id="{A6A2E1A4-2C05-142C-457B-520BC31A8392}"/>
              </a:ext>
            </a:extLst>
          </p:cNvPr>
          <p:cNvSpPr txBox="1"/>
          <p:nvPr/>
        </p:nvSpPr>
        <p:spPr>
          <a:xfrm>
            <a:off x="448937" y="5319450"/>
            <a:ext cx="10627566" cy="1200329"/>
          </a:xfrm>
          <a:prstGeom prst="rect">
            <a:avLst/>
          </a:prstGeom>
          <a:noFill/>
        </p:spPr>
        <p:txBody>
          <a:bodyPr wrap="square" rtlCol="0">
            <a:spAutoFit/>
          </a:bodyPr>
          <a:lstStyle/>
          <a:p>
            <a:r>
              <a:rPr lang="en-US" b="1" dirty="0"/>
              <a:t>You can Also Follow tips here to help Supplement this Guide</a:t>
            </a:r>
          </a:p>
          <a:p>
            <a:pPr marL="285750" indent="-285750">
              <a:buFontTx/>
              <a:buChar char="-"/>
            </a:pPr>
            <a:r>
              <a:rPr lang="en-US" b="1" dirty="0"/>
              <a:t>BuildHAT Installation: </a:t>
            </a:r>
            <a:r>
              <a:rPr lang="en-US" dirty="0">
                <a:hlinkClick r:id="rId2"/>
              </a:rPr>
              <a:t>https://www.raspberrypi.com/documentation/accessories/build-hat.html</a:t>
            </a:r>
            <a:r>
              <a:rPr lang="en-US" dirty="0"/>
              <a:t> </a:t>
            </a:r>
          </a:p>
          <a:p>
            <a:pPr marL="285750" indent="-285750">
              <a:buFontTx/>
              <a:buChar char="-"/>
            </a:pPr>
            <a:r>
              <a:rPr lang="en-US" b="1" dirty="0"/>
              <a:t>BuildHAT Documentation: </a:t>
            </a:r>
            <a:r>
              <a:rPr lang="en-US" dirty="0">
                <a:hlinkClick r:id="rId3"/>
              </a:rPr>
              <a:t>https://buildhat.readthedocs.io/en/latest/buildhat/index.html</a:t>
            </a:r>
            <a:endParaRPr lang="en-US" dirty="0"/>
          </a:p>
          <a:p>
            <a:pPr marL="285750" indent="-285750">
              <a:buFontTx/>
              <a:buChar char="-"/>
            </a:pPr>
            <a:r>
              <a:rPr lang="en-US" b="1" dirty="0"/>
              <a:t>BuildHAT Website: </a:t>
            </a:r>
            <a:r>
              <a:rPr lang="en-US" dirty="0">
                <a:hlinkClick r:id="rId4"/>
              </a:rPr>
              <a:t>https://www.raspberrypi.com/products/build-hat/</a:t>
            </a:r>
            <a:endParaRPr lang="en-US" dirty="0"/>
          </a:p>
        </p:txBody>
      </p:sp>
    </p:spTree>
    <p:extLst>
      <p:ext uri="{BB962C8B-B14F-4D97-AF65-F5344CB8AC3E}">
        <p14:creationId xmlns:p14="http://schemas.microsoft.com/office/powerpoint/2010/main" val="16105277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picture containing electronics&#10;&#10;Description automatically generated">
            <a:extLst>
              <a:ext uri="{FF2B5EF4-FFF2-40B4-BE49-F238E27FC236}">
                <a16:creationId xmlns:a16="http://schemas.microsoft.com/office/drawing/2014/main" id="{B236254D-4E68-AE82-C609-35C79D9D7E4C}"/>
              </a:ext>
            </a:extLst>
          </p:cNvPr>
          <p:cNvPicPr>
            <a:picLocks noChangeAspect="1"/>
          </p:cNvPicPr>
          <p:nvPr/>
        </p:nvPicPr>
        <p:blipFill rotWithShape="1">
          <a:blip r:embed="rId2">
            <a:extLst>
              <a:ext uri="{28A0092B-C50C-407E-A947-70E740481C1C}">
                <a14:useLocalDpi xmlns:a14="http://schemas.microsoft.com/office/drawing/2010/main" val="0"/>
              </a:ext>
            </a:extLst>
          </a:blip>
          <a:srcRect l="6819" b="9494"/>
          <a:stretch/>
        </p:blipFill>
        <p:spPr>
          <a:xfrm>
            <a:off x="6599386" y="691059"/>
            <a:ext cx="4000253" cy="5180567"/>
          </a:xfrm>
          <a:prstGeom prst="rect">
            <a:avLst/>
          </a:prstGeom>
          <a:effectLst>
            <a:outerShdw blurRad="50800" dist="38100" dir="2700000" algn="tl" rotWithShape="0">
              <a:prstClr val="black">
                <a:alpha val="40000"/>
              </a:prstClr>
            </a:outerShdw>
          </a:effectLst>
        </p:spPr>
      </p:pic>
      <p:sp>
        <p:nvSpPr>
          <p:cNvPr id="5" name="TextBox 4">
            <a:extLst>
              <a:ext uri="{FF2B5EF4-FFF2-40B4-BE49-F238E27FC236}">
                <a16:creationId xmlns:a16="http://schemas.microsoft.com/office/drawing/2014/main" id="{AB24B0D2-5FE8-57DA-2D79-4D4EA5E0E7B7}"/>
              </a:ext>
            </a:extLst>
          </p:cNvPr>
          <p:cNvSpPr txBox="1"/>
          <p:nvPr/>
        </p:nvSpPr>
        <p:spPr>
          <a:xfrm>
            <a:off x="4607202" y="658304"/>
            <a:ext cx="197082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Ethernet to Router</a:t>
            </a:r>
          </a:p>
        </p:txBody>
      </p:sp>
      <p:sp>
        <p:nvSpPr>
          <p:cNvPr id="6" name="TextBox 5">
            <a:extLst>
              <a:ext uri="{FF2B5EF4-FFF2-40B4-BE49-F238E27FC236}">
                <a16:creationId xmlns:a16="http://schemas.microsoft.com/office/drawing/2014/main" id="{E13F5E0B-AC17-9D3D-E6A2-413BD111107F}"/>
              </a:ext>
            </a:extLst>
          </p:cNvPr>
          <p:cNvSpPr txBox="1"/>
          <p:nvPr/>
        </p:nvSpPr>
        <p:spPr>
          <a:xfrm>
            <a:off x="4760536" y="2264004"/>
            <a:ext cx="1838850"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microSD Reader</a:t>
            </a:r>
          </a:p>
        </p:txBody>
      </p:sp>
      <p:sp>
        <p:nvSpPr>
          <p:cNvPr id="7" name="TextBox 6">
            <a:extLst>
              <a:ext uri="{FF2B5EF4-FFF2-40B4-BE49-F238E27FC236}">
                <a16:creationId xmlns:a16="http://schemas.microsoft.com/office/drawing/2014/main" id="{624352EE-79A9-0A39-E437-EFECB64D3C3E}"/>
              </a:ext>
            </a:extLst>
          </p:cNvPr>
          <p:cNvSpPr txBox="1"/>
          <p:nvPr/>
        </p:nvSpPr>
        <p:spPr>
          <a:xfrm>
            <a:off x="10620998" y="2716243"/>
            <a:ext cx="128204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BH Charger</a:t>
            </a:r>
          </a:p>
        </p:txBody>
      </p:sp>
      <p:sp>
        <p:nvSpPr>
          <p:cNvPr id="8" name="TextBox 7">
            <a:extLst>
              <a:ext uri="{FF2B5EF4-FFF2-40B4-BE49-F238E27FC236}">
                <a16:creationId xmlns:a16="http://schemas.microsoft.com/office/drawing/2014/main" id="{3AE2E858-CB14-C18F-91C3-D17532BBAD1D}"/>
              </a:ext>
            </a:extLst>
          </p:cNvPr>
          <p:cNvSpPr txBox="1"/>
          <p:nvPr/>
        </p:nvSpPr>
        <p:spPr>
          <a:xfrm>
            <a:off x="10599639" y="3373846"/>
            <a:ext cx="1282045" cy="646331"/>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microUSB to Monitor</a:t>
            </a:r>
          </a:p>
        </p:txBody>
      </p:sp>
      <p:sp>
        <p:nvSpPr>
          <p:cNvPr id="9" name="TextBox 8">
            <a:extLst>
              <a:ext uri="{FF2B5EF4-FFF2-40B4-BE49-F238E27FC236}">
                <a16:creationId xmlns:a16="http://schemas.microsoft.com/office/drawing/2014/main" id="{674B30AA-B1F5-736F-C405-A24C4A5717D5}"/>
              </a:ext>
            </a:extLst>
          </p:cNvPr>
          <p:cNvSpPr txBox="1"/>
          <p:nvPr/>
        </p:nvSpPr>
        <p:spPr>
          <a:xfrm>
            <a:off x="8131387" y="293536"/>
            <a:ext cx="1282045"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Keyboard</a:t>
            </a:r>
          </a:p>
        </p:txBody>
      </p:sp>
      <p:sp>
        <p:nvSpPr>
          <p:cNvPr id="10" name="TextBox 9">
            <a:extLst>
              <a:ext uri="{FF2B5EF4-FFF2-40B4-BE49-F238E27FC236}">
                <a16:creationId xmlns:a16="http://schemas.microsoft.com/office/drawing/2014/main" id="{2772A039-FD74-6725-92F6-60C3FE036CF8}"/>
              </a:ext>
            </a:extLst>
          </p:cNvPr>
          <p:cNvSpPr txBox="1"/>
          <p:nvPr/>
        </p:nvSpPr>
        <p:spPr>
          <a:xfrm>
            <a:off x="7203617" y="288972"/>
            <a:ext cx="927770" cy="369332"/>
          </a:xfrm>
          <a:prstGeom prst="rect">
            <a:avLst/>
          </a:prstGeom>
          <a:solidFill>
            <a:srgbClr val="FFFFFF">
              <a:alpha val="50196"/>
            </a:srgbClr>
          </a:solidFill>
          <a:ln>
            <a:noFill/>
          </a:ln>
          <a:effectLst>
            <a:softEdge rad="31750"/>
          </a:effectLst>
        </p:spPr>
        <p:txBody>
          <a:bodyPr wrap="square" rtlCol="0">
            <a:spAutoFit/>
          </a:bodyPr>
          <a:lstStyle/>
          <a:p>
            <a:r>
              <a:rPr lang="en-US" b="1" i="1" dirty="0">
                <a:solidFill>
                  <a:srgbClr val="FF0000"/>
                </a:solidFill>
                <a:effectLst>
                  <a:glow rad="101600">
                    <a:schemeClr val="accent2">
                      <a:satMod val="175000"/>
                      <a:alpha val="40000"/>
                    </a:schemeClr>
                  </a:glow>
                </a:effectLst>
              </a:rPr>
              <a:t>Mouse</a:t>
            </a:r>
          </a:p>
        </p:txBody>
      </p:sp>
      <p:cxnSp>
        <p:nvCxnSpPr>
          <p:cNvPr id="12" name="Straight Arrow Connector 11">
            <a:extLst>
              <a:ext uri="{FF2B5EF4-FFF2-40B4-BE49-F238E27FC236}">
                <a16:creationId xmlns:a16="http://schemas.microsoft.com/office/drawing/2014/main" id="{6B32F273-204B-46E7-F38A-73FAF5229204}"/>
              </a:ext>
            </a:extLst>
          </p:cNvPr>
          <p:cNvCxnSpPr>
            <a:cxnSpLocks/>
          </p:cNvCxnSpPr>
          <p:nvPr/>
        </p:nvCxnSpPr>
        <p:spPr>
          <a:xfrm flipV="1">
            <a:off x="6424990" y="2235504"/>
            <a:ext cx="1594045" cy="213166"/>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E5C8763D-C886-4590-BEA5-ACADA874F2BF}"/>
              </a:ext>
            </a:extLst>
          </p:cNvPr>
          <p:cNvSpPr txBox="1"/>
          <p:nvPr/>
        </p:nvSpPr>
        <p:spPr>
          <a:xfrm>
            <a:off x="288957" y="1997839"/>
            <a:ext cx="4000253" cy="2308324"/>
          </a:xfrm>
          <a:prstGeom prst="rect">
            <a:avLst/>
          </a:prstGeom>
          <a:noFill/>
        </p:spPr>
        <p:txBody>
          <a:bodyPr wrap="square" rtlCol="0">
            <a:spAutoFit/>
          </a:bodyPr>
          <a:lstStyle/>
          <a:p>
            <a:pPr algn="ctr"/>
            <a:r>
              <a:rPr lang="en-US" dirty="0"/>
              <a:t>Connect the first stack to the required cables as shown.  The microSD reader is there only if you are now copying the setup microSD to the second stack’s microSD card (</a:t>
            </a:r>
            <a:r>
              <a:rPr lang="en-US" i="1" dirty="0"/>
              <a:t>go to Step 8</a:t>
            </a:r>
            <a:r>
              <a:rPr lang="en-US" dirty="0"/>
              <a:t>).  Once the stack is receiving power and the monitor is displaying images, go onto the next step.</a:t>
            </a:r>
          </a:p>
        </p:txBody>
      </p:sp>
      <p:sp>
        <p:nvSpPr>
          <p:cNvPr id="16" name="TextBox 15">
            <a:extLst>
              <a:ext uri="{FF2B5EF4-FFF2-40B4-BE49-F238E27FC236}">
                <a16:creationId xmlns:a16="http://schemas.microsoft.com/office/drawing/2014/main" id="{D4B4E841-A760-FBB5-305B-1A1B85DC2115}"/>
              </a:ext>
            </a:extLst>
          </p:cNvPr>
          <p:cNvSpPr txBox="1"/>
          <p:nvPr/>
        </p:nvSpPr>
        <p:spPr>
          <a:xfrm>
            <a:off x="320546" y="338221"/>
            <a:ext cx="3133725" cy="461665"/>
          </a:xfrm>
          <a:prstGeom prst="rect">
            <a:avLst/>
          </a:prstGeom>
          <a:noFill/>
        </p:spPr>
        <p:txBody>
          <a:bodyPr wrap="square" rtlCol="0">
            <a:spAutoFit/>
          </a:bodyPr>
          <a:lstStyle/>
          <a:p>
            <a:r>
              <a:rPr lang="en-US" sz="2400" b="1" dirty="0"/>
              <a:t>1. Wiring</a:t>
            </a:r>
          </a:p>
        </p:txBody>
      </p:sp>
    </p:spTree>
    <p:extLst>
      <p:ext uri="{BB962C8B-B14F-4D97-AF65-F5344CB8AC3E}">
        <p14:creationId xmlns:p14="http://schemas.microsoft.com/office/powerpoint/2010/main" val="31087026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830997"/>
          </a:xfrm>
          <a:prstGeom prst="rect">
            <a:avLst/>
          </a:prstGeom>
          <a:noFill/>
        </p:spPr>
        <p:txBody>
          <a:bodyPr wrap="square" rtlCol="0">
            <a:spAutoFit/>
          </a:bodyPr>
          <a:lstStyle/>
          <a:p>
            <a:r>
              <a:rPr lang="en-US" sz="2400" b="1" dirty="0"/>
              <a:t>2. Install R-Pi Operating System &amp; Connecting to WiFi</a:t>
            </a:r>
          </a:p>
        </p:txBody>
      </p:sp>
      <p:sp>
        <p:nvSpPr>
          <p:cNvPr id="3" name="TextBox 2">
            <a:extLst>
              <a:ext uri="{FF2B5EF4-FFF2-40B4-BE49-F238E27FC236}">
                <a16:creationId xmlns:a16="http://schemas.microsoft.com/office/drawing/2014/main" id="{71728F59-E548-A9C4-ADF7-2B1D4DA9C23C}"/>
              </a:ext>
            </a:extLst>
          </p:cNvPr>
          <p:cNvSpPr txBox="1"/>
          <p:nvPr/>
        </p:nvSpPr>
        <p:spPr>
          <a:xfrm>
            <a:off x="427299" y="1987900"/>
            <a:ext cx="4066227" cy="4524315"/>
          </a:xfrm>
          <a:prstGeom prst="rect">
            <a:avLst/>
          </a:prstGeom>
          <a:noFill/>
        </p:spPr>
        <p:txBody>
          <a:bodyPr wrap="square" rtlCol="0">
            <a:spAutoFit/>
          </a:bodyPr>
          <a:lstStyle/>
          <a:p>
            <a:r>
              <a:rPr lang="en-US" dirty="0"/>
              <a:t>If the R-Pi was purchased with an SD card, it will likely have the Operating System downloaded.  If not, follow the documentation to ensure it is </a:t>
            </a:r>
            <a:r>
              <a:rPr lang="en-US" dirty="0">
                <a:hlinkClick r:id="rId2"/>
              </a:rPr>
              <a:t>downloaded</a:t>
            </a:r>
            <a:r>
              <a:rPr lang="en-US" dirty="0"/>
              <a:t> on your compatible microSD card.  Once plugged in, it will display this screen on the monitor.  Select the R-Pi OS and click “Install.”  This will likely take around 15-20 minutes to complete.</a:t>
            </a:r>
          </a:p>
          <a:p>
            <a:endParaRPr lang="en-US" dirty="0"/>
          </a:p>
          <a:p>
            <a:r>
              <a:rPr lang="en-US" dirty="0"/>
              <a:t>After the OS is installed, ensure you have your local WiFi router set up, and connect via password to your network. You may need to have the ethernet cable connecting the raspberry-pi to the router physically.  </a:t>
            </a:r>
          </a:p>
        </p:txBody>
      </p:sp>
      <p:pic>
        <p:nvPicPr>
          <p:cNvPr id="13" name="Picture 12" descr="A picture containing text&#10;&#10;Description automatically generated">
            <a:extLst>
              <a:ext uri="{FF2B5EF4-FFF2-40B4-BE49-F238E27FC236}">
                <a16:creationId xmlns:a16="http://schemas.microsoft.com/office/drawing/2014/main" id="{E52FB501-5D91-9527-B2A6-A8594B3496F3}"/>
              </a:ext>
            </a:extLst>
          </p:cNvPr>
          <p:cNvPicPr>
            <a:picLocks noChangeAspect="1"/>
          </p:cNvPicPr>
          <p:nvPr/>
        </p:nvPicPr>
        <p:blipFill rotWithShape="1">
          <a:blip r:embed="rId3">
            <a:extLst>
              <a:ext uri="{28A0092B-C50C-407E-A947-70E740481C1C}">
                <a14:useLocalDpi xmlns:a14="http://schemas.microsoft.com/office/drawing/2010/main" val="0"/>
              </a:ext>
            </a:extLst>
          </a:blip>
          <a:srcRect t="22319" b="13623"/>
          <a:stretch/>
        </p:blipFill>
        <p:spPr>
          <a:xfrm>
            <a:off x="5482257" y="799886"/>
            <a:ext cx="5470663" cy="467252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495451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830997"/>
          </a:xfrm>
          <a:prstGeom prst="rect">
            <a:avLst/>
          </a:prstGeom>
          <a:noFill/>
        </p:spPr>
        <p:txBody>
          <a:bodyPr wrap="square" rtlCol="0">
            <a:spAutoFit/>
          </a:bodyPr>
          <a:lstStyle/>
          <a:p>
            <a:r>
              <a:rPr lang="en-US" sz="2400" b="1" dirty="0"/>
              <a:t>3. Configure and Assign a Hostname to R-Pi</a:t>
            </a:r>
          </a:p>
        </p:txBody>
      </p:sp>
      <p:sp>
        <p:nvSpPr>
          <p:cNvPr id="3" name="TextBox 2">
            <a:extLst>
              <a:ext uri="{FF2B5EF4-FFF2-40B4-BE49-F238E27FC236}">
                <a16:creationId xmlns:a16="http://schemas.microsoft.com/office/drawing/2014/main" id="{71728F59-E548-A9C4-ADF7-2B1D4DA9C23C}"/>
              </a:ext>
            </a:extLst>
          </p:cNvPr>
          <p:cNvSpPr txBox="1"/>
          <p:nvPr/>
        </p:nvSpPr>
        <p:spPr>
          <a:xfrm>
            <a:off x="534053" y="1642667"/>
            <a:ext cx="4066227" cy="4247317"/>
          </a:xfrm>
          <a:prstGeom prst="rect">
            <a:avLst/>
          </a:prstGeom>
          <a:noFill/>
        </p:spPr>
        <p:txBody>
          <a:bodyPr wrap="square" rtlCol="0">
            <a:spAutoFit/>
          </a:bodyPr>
          <a:lstStyle/>
          <a:p>
            <a:r>
              <a:rPr lang="en-US" dirty="0"/>
              <a:t>Once at the R-Pi Home Screen, select </a:t>
            </a:r>
            <a:r>
              <a:rPr lang="en-US" i="1" dirty="0"/>
              <a:t>Preferences </a:t>
            </a:r>
            <a:r>
              <a:rPr lang="en-US" i="1" dirty="0">
                <a:sym typeface="Wingdings" panose="05000000000000000000" pitchFamily="2" charset="2"/>
              </a:rPr>
              <a:t> Raspberry Pi Configuration</a:t>
            </a:r>
            <a:r>
              <a:rPr lang="en-US" dirty="0"/>
              <a:t> from the dropdown and go to the </a:t>
            </a:r>
            <a:r>
              <a:rPr lang="en-US" i="1" dirty="0"/>
              <a:t>Interfaces</a:t>
            </a:r>
            <a:r>
              <a:rPr lang="en-US" dirty="0"/>
              <a:t> tab.  Change the setup so that it matches the picture to the right, taking care to disable the </a:t>
            </a:r>
            <a:r>
              <a:rPr lang="en-US" i="1" dirty="0"/>
              <a:t>Serial Console</a:t>
            </a:r>
            <a:r>
              <a:rPr lang="en-US" dirty="0"/>
              <a:t> option as well.  Press </a:t>
            </a:r>
            <a:r>
              <a:rPr lang="en-US" i="1" dirty="0"/>
              <a:t>OK</a:t>
            </a:r>
            <a:r>
              <a:rPr lang="en-US" dirty="0"/>
              <a:t> and choose not to reboot.  Go to the</a:t>
            </a:r>
            <a:r>
              <a:rPr lang="en-US" i="1" dirty="0"/>
              <a:t> System </a:t>
            </a:r>
            <a:r>
              <a:rPr lang="en-US" dirty="0"/>
              <a:t>tab within the Configuration tab and rename your Raspberry-Pi on the </a:t>
            </a:r>
            <a:r>
              <a:rPr lang="en-US" i="1" dirty="0"/>
              <a:t>hostname </a:t>
            </a:r>
            <a:r>
              <a:rPr lang="en-US" dirty="0"/>
              <a:t>line (</a:t>
            </a:r>
            <a:r>
              <a:rPr lang="en-US" i="1" dirty="0"/>
              <a:t>ex: raspberrypi5B</a:t>
            </a:r>
            <a:r>
              <a:rPr lang="en-US" dirty="0"/>
              <a:t>).  This is the name that will appear when you are reserving the address of your R-Pi on your local router.  After renaming the R-Pi, reboot it.  </a:t>
            </a:r>
          </a:p>
        </p:txBody>
      </p:sp>
      <p:pic>
        <p:nvPicPr>
          <p:cNvPr id="1026" name="Picture 2">
            <a:extLst>
              <a:ext uri="{FF2B5EF4-FFF2-40B4-BE49-F238E27FC236}">
                <a16:creationId xmlns:a16="http://schemas.microsoft.com/office/drawing/2014/main" id="{03A6C304-D121-D163-C8A4-4A2AEADC3E4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854337" y="886406"/>
            <a:ext cx="5625232" cy="4795935"/>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15687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279734" cy="461665"/>
          </a:xfrm>
          <a:prstGeom prst="rect">
            <a:avLst/>
          </a:prstGeom>
          <a:noFill/>
        </p:spPr>
        <p:txBody>
          <a:bodyPr wrap="square" rtlCol="0">
            <a:spAutoFit/>
          </a:bodyPr>
          <a:lstStyle/>
          <a:p>
            <a:r>
              <a:rPr lang="en-US" sz="2400" b="1" dirty="0"/>
              <a:t>4. Fix IP Address in Router</a:t>
            </a:r>
          </a:p>
        </p:txBody>
      </p:sp>
      <p:sp>
        <p:nvSpPr>
          <p:cNvPr id="4" name="TextBox 3">
            <a:extLst>
              <a:ext uri="{FF2B5EF4-FFF2-40B4-BE49-F238E27FC236}">
                <a16:creationId xmlns:a16="http://schemas.microsoft.com/office/drawing/2014/main" id="{38B9DD13-BA04-DEEE-3D5C-5D12EB9F8260}"/>
              </a:ext>
            </a:extLst>
          </p:cNvPr>
          <p:cNvSpPr txBox="1"/>
          <p:nvPr/>
        </p:nvSpPr>
        <p:spPr>
          <a:xfrm>
            <a:off x="422086" y="1213458"/>
            <a:ext cx="4279734" cy="4801314"/>
          </a:xfrm>
          <a:prstGeom prst="rect">
            <a:avLst/>
          </a:prstGeom>
          <a:noFill/>
        </p:spPr>
        <p:txBody>
          <a:bodyPr wrap="square" rtlCol="0">
            <a:spAutoFit/>
          </a:bodyPr>
          <a:lstStyle/>
          <a:p>
            <a:r>
              <a:rPr lang="en-US" dirty="0"/>
              <a:t>Ensure your laptop or computer is connected to the same WiFi network as the Raspberry-Pi, and go to the Router Management Site (</a:t>
            </a:r>
            <a:r>
              <a:rPr lang="en-US" i="1" dirty="0"/>
              <a:t>ex: for TP Link it is tplinkwifi.net</a:t>
            </a:r>
            <a:r>
              <a:rPr lang="en-US" dirty="0"/>
              <a:t>).  Login with the password and/or network name, and find the MAC address associated with the R-Pi </a:t>
            </a:r>
            <a:r>
              <a:rPr lang="en-US" i="1" dirty="0"/>
              <a:t>hostname</a:t>
            </a:r>
            <a:r>
              <a:rPr lang="en-US" dirty="0"/>
              <a:t> you set earlier (</a:t>
            </a:r>
            <a:r>
              <a:rPr lang="en-US" i="1" dirty="0"/>
              <a:t>This will be on the DHCP Client List</a:t>
            </a:r>
            <a:r>
              <a:rPr lang="en-US" dirty="0"/>
              <a:t>).  Copy this MAC address, and use it to add a new address to your address reservations list. </a:t>
            </a:r>
          </a:p>
          <a:p>
            <a:endParaRPr lang="en-US" dirty="0"/>
          </a:p>
          <a:p>
            <a:r>
              <a:rPr lang="en-US" dirty="0"/>
              <a:t> Set an IP address for which it will be associated with (</a:t>
            </a:r>
            <a:r>
              <a:rPr lang="en-US" i="1" dirty="0"/>
              <a:t>ex: 192.168.0.11</a:t>
            </a:r>
            <a:r>
              <a:rPr lang="en-US" dirty="0"/>
              <a:t>).  </a:t>
            </a:r>
            <a:r>
              <a:rPr lang="en-US" b="1" dirty="0"/>
              <a:t>Remember this IP address</a:t>
            </a:r>
            <a:r>
              <a:rPr lang="en-US" dirty="0"/>
              <a:t>, as it will be your means of controlling the R-Pis later on for calibration and experimentation.  </a:t>
            </a:r>
          </a:p>
        </p:txBody>
      </p:sp>
      <p:pic>
        <p:nvPicPr>
          <p:cNvPr id="6" name="Picture 5">
            <a:extLst>
              <a:ext uri="{FF2B5EF4-FFF2-40B4-BE49-F238E27FC236}">
                <a16:creationId xmlns:a16="http://schemas.microsoft.com/office/drawing/2014/main" id="{709C42F7-AEA1-76F3-9CA1-B29C2723AAB6}"/>
              </a:ext>
            </a:extLst>
          </p:cNvPr>
          <p:cNvPicPr>
            <a:picLocks noChangeAspect="1"/>
          </p:cNvPicPr>
          <p:nvPr/>
        </p:nvPicPr>
        <p:blipFill rotWithShape="1">
          <a:blip r:embed="rId2"/>
          <a:srcRect l="13700" t="25831" r="35102" b="52924"/>
          <a:stretch/>
        </p:blipFill>
        <p:spPr>
          <a:xfrm>
            <a:off x="5228447" y="1324947"/>
            <a:ext cx="6756072" cy="1576873"/>
          </a:xfrm>
          <a:prstGeom prst="rect">
            <a:avLst/>
          </a:prstGeom>
          <a:effectLst>
            <a:outerShdw blurRad="50800" dist="38100" dir="2700000" algn="tl" rotWithShape="0">
              <a:prstClr val="black">
                <a:alpha val="40000"/>
              </a:prstClr>
            </a:outerShdw>
          </a:effectLst>
        </p:spPr>
      </p:pic>
      <p:pic>
        <p:nvPicPr>
          <p:cNvPr id="8" name="Picture 7">
            <a:extLst>
              <a:ext uri="{FF2B5EF4-FFF2-40B4-BE49-F238E27FC236}">
                <a16:creationId xmlns:a16="http://schemas.microsoft.com/office/drawing/2014/main" id="{35DEFF85-170B-0596-E503-E4C3B7155867}"/>
              </a:ext>
            </a:extLst>
          </p:cNvPr>
          <p:cNvPicPr>
            <a:picLocks noChangeAspect="1"/>
          </p:cNvPicPr>
          <p:nvPr/>
        </p:nvPicPr>
        <p:blipFill rotWithShape="1">
          <a:blip r:embed="rId3"/>
          <a:srcRect l="14540" t="27211" r="43903" b="44217"/>
          <a:stretch/>
        </p:blipFill>
        <p:spPr>
          <a:xfrm>
            <a:off x="5228447" y="3890864"/>
            <a:ext cx="6224587" cy="2407299"/>
          </a:xfrm>
          <a:prstGeom prst="rect">
            <a:avLst/>
          </a:prstGeom>
          <a:effectLst>
            <a:outerShdw blurRad="50800" dist="38100" dir="2700000" algn="tl" rotWithShape="0">
              <a:prstClr val="black">
                <a:alpha val="40000"/>
              </a:prstClr>
            </a:outerShdw>
          </a:effectLst>
        </p:spPr>
      </p:pic>
      <p:sp>
        <p:nvSpPr>
          <p:cNvPr id="9" name="Rectangle 8">
            <a:extLst>
              <a:ext uri="{FF2B5EF4-FFF2-40B4-BE49-F238E27FC236}">
                <a16:creationId xmlns:a16="http://schemas.microsoft.com/office/drawing/2014/main" id="{EAA82C3F-A35B-ABE8-B37E-FFC522567BA6}"/>
              </a:ext>
            </a:extLst>
          </p:cNvPr>
          <p:cNvSpPr/>
          <p:nvPr/>
        </p:nvSpPr>
        <p:spPr>
          <a:xfrm>
            <a:off x="5551714" y="2276669"/>
            <a:ext cx="3928188" cy="233266"/>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E9BEC49-57EF-9FEE-45F1-97B2245E525D}"/>
              </a:ext>
            </a:extLst>
          </p:cNvPr>
          <p:cNvSpPr/>
          <p:nvPr/>
        </p:nvSpPr>
        <p:spPr>
          <a:xfrm>
            <a:off x="6698373" y="4856583"/>
            <a:ext cx="2930819" cy="228602"/>
          </a:xfrm>
          <a:prstGeom prst="rect">
            <a:avLst/>
          </a:prstGeom>
          <a:no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72466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6" y="338221"/>
            <a:ext cx="4988572" cy="461665"/>
          </a:xfrm>
          <a:prstGeom prst="rect">
            <a:avLst/>
          </a:prstGeom>
          <a:noFill/>
        </p:spPr>
        <p:txBody>
          <a:bodyPr wrap="square" rtlCol="0">
            <a:spAutoFit/>
          </a:bodyPr>
          <a:lstStyle/>
          <a:p>
            <a:r>
              <a:rPr lang="en-US" sz="2400" b="1" dirty="0"/>
              <a:t>5. Install Buildhat &amp; RPyC Packages</a:t>
            </a:r>
          </a:p>
        </p:txBody>
      </p:sp>
      <p:sp>
        <p:nvSpPr>
          <p:cNvPr id="4" name="TextBox 3">
            <a:extLst>
              <a:ext uri="{FF2B5EF4-FFF2-40B4-BE49-F238E27FC236}">
                <a16:creationId xmlns:a16="http://schemas.microsoft.com/office/drawing/2014/main" id="{38B9DD13-BA04-DEEE-3D5C-5D12EB9F8260}"/>
              </a:ext>
            </a:extLst>
          </p:cNvPr>
          <p:cNvSpPr txBox="1"/>
          <p:nvPr/>
        </p:nvSpPr>
        <p:spPr>
          <a:xfrm>
            <a:off x="422086" y="1213458"/>
            <a:ext cx="4279734" cy="3693319"/>
          </a:xfrm>
          <a:prstGeom prst="rect">
            <a:avLst/>
          </a:prstGeom>
          <a:noFill/>
        </p:spPr>
        <p:txBody>
          <a:bodyPr wrap="square" rtlCol="0">
            <a:spAutoFit/>
          </a:bodyPr>
          <a:lstStyle/>
          <a:p>
            <a:r>
              <a:rPr lang="en-US" dirty="0"/>
              <a:t>We will need to install the BuildHAT package so we can interface with the LEGO motors, and we must install the RPyC package so we can remotely control the R-Pi + BH stack.  </a:t>
            </a:r>
          </a:p>
          <a:p>
            <a:endParaRPr lang="en-US" dirty="0"/>
          </a:p>
          <a:p>
            <a:r>
              <a:rPr lang="en-US" dirty="0"/>
              <a:t>If your local wifi router does not have internet access, connect instead to a network with internet access.  Go back to the monitor in which you are interfacing with the R-Pi &amp; type </a:t>
            </a:r>
            <a:r>
              <a:rPr lang="en-US" i="1" dirty="0" err="1"/>
              <a:t>ctrl+alt+t</a:t>
            </a:r>
            <a:endParaRPr lang="en-US" dirty="0"/>
          </a:p>
          <a:p>
            <a:r>
              <a:rPr lang="en-US" dirty="0"/>
              <a:t>to open the command prompt. Enter the code to the right, line by line.  </a:t>
            </a:r>
          </a:p>
        </p:txBody>
      </p:sp>
      <p:sp>
        <p:nvSpPr>
          <p:cNvPr id="3" name="TextBox 2">
            <a:extLst>
              <a:ext uri="{FF2B5EF4-FFF2-40B4-BE49-F238E27FC236}">
                <a16:creationId xmlns:a16="http://schemas.microsoft.com/office/drawing/2014/main" id="{3E0A907D-BE21-A7C1-225B-6AA8F51F4662}"/>
              </a:ext>
            </a:extLst>
          </p:cNvPr>
          <p:cNvSpPr txBox="1"/>
          <p:nvPr/>
        </p:nvSpPr>
        <p:spPr>
          <a:xfrm>
            <a:off x="5825412" y="979715"/>
            <a:ext cx="5585927" cy="3338735"/>
          </a:xfrm>
          <a:prstGeom prst="rect">
            <a:avLst/>
          </a:prstGeom>
          <a:noFill/>
        </p:spPr>
        <p:txBody>
          <a:bodyPr wrap="square" rtlCol="0">
            <a:spAutoFit/>
          </a:bodyPr>
          <a:lstStyle/>
          <a:p>
            <a:r>
              <a:rPr lang="en-US" b="1" dirty="0"/>
              <a:t>Commands</a:t>
            </a:r>
          </a:p>
          <a:p>
            <a:endParaRPr lang="en-US" dirty="0"/>
          </a:p>
          <a:p>
            <a:pPr>
              <a:lnSpc>
                <a:spcPct val="200000"/>
              </a:lnSpc>
            </a:pPr>
            <a:r>
              <a:rPr lang="en-US" i="1" dirty="0" err="1"/>
              <a:t>mkdir</a:t>
            </a:r>
            <a:r>
              <a:rPr lang="en-US" i="1" dirty="0"/>
              <a:t> -p ~/git</a:t>
            </a:r>
          </a:p>
          <a:p>
            <a:pPr>
              <a:lnSpc>
                <a:spcPct val="200000"/>
              </a:lnSpc>
            </a:pPr>
            <a:r>
              <a:rPr lang="en-US" i="1" dirty="0"/>
              <a:t>cd ~/git</a:t>
            </a:r>
          </a:p>
          <a:p>
            <a:pPr>
              <a:lnSpc>
                <a:spcPct val="200000"/>
              </a:lnSpc>
            </a:pPr>
            <a:r>
              <a:rPr lang="en-US" i="1" dirty="0"/>
              <a:t>pip3 install buildhat</a:t>
            </a:r>
          </a:p>
          <a:p>
            <a:pPr>
              <a:lnSpc>
                <a:spcPct val="200000"/>
              </a:lnSpc>
            </a:pPr>
            <a:r>
              <a:rPr lang="en-US" i="1" dirty="0"/>
              <a:t>pip3 install rpyc</a:t>
            </a:r>
          </a:p>
          <a:p>
            <a:pPr>
              <a:lnSpc>
                <a:spcPct val="200000"/>
              </a:lnSpc>
            </a:pPr>
            <a:r>
              <a:rPr lang="en-US" i="1" dirty="0"/>
              <a:t>git clone https://github.com/tomerfiliba-org/rpyc.git</a:t>
            </a:r>
          </a:p>
        </p:txBody>
      </p:sp>
    </p:spTree>
    <p:extLst>
      <p:ext uri="{BB962C8B-B14F-4D97-AF65-F5344CB8AC3E}">
        <p14:creationId xmlns:p14="http://schemas.microsoft.com/office/powerpoint/2010/main" val="2719518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E80EB1D-CA98-0313-8C03-86230B100EDF}"/>
              </a:ext>
            </a:extLst>
          </p:cNvPr>
          <p:cNvSpPr txBox="1"/>
          <p:nvPr/>
        </p:nvSpPr>
        <p:spPr>
          <a:xfrm>
            <a:off x="320545" y="338221"/>
            <a:ext cx="5417781" cy="461665"/>
          </a:xfrm>
          <a:prstGeom prst="rect">
            <a:avLst/>
          </a:prstGeom>
          <a:noFill/>
        </p:spPr>
        <p:txBody>
          <a:bodyPr wrap="square" rtlCol="0">
            <a:spAutoFit/>
          </a:bodyPr>
          <a:lstStyle/>
          <a:p>
            <a:r>
              <a:rPr lang="en-US" sz="2400" b="1" dirty="0"/>
              <a:t>6. Setting up an Automatic RPyC Server</a:t>
            </a:r>
          </a:p>
        </p:txBody>
      </p:sp>
      <p:sp>
        <p:nvSpPr>
          <p:cNvPr id="4" name="TextBox 3">
            <a:extLst>
              <a:ext uri="{FF2B5EF4-FFF2-40B4-BE49-F238E27FC236}">
                <a16:creationId xmlns:a16="http://schemas.microsoft.com/office/drawing/2014/main" id="{38B9DD13-BA04-DEEE-3D5C-5D12EB9F8260}"/>
              </a:ext>
            </a:extLst>
          </p:cNvPr>
          <p:cNvSpPr txBox="1"/>
          <p:nvPr/>
        </p:nvSpPr>
        <p:spPr>
          <a:xfrm>
            <a:off x="417959" y="945069"/>
            <a:ext cx="5417781" cy="5632311"/>
          </a:xfrm>
          <a:prstGeom prst="rect">
            <a:avLst/>
          </a:prstGeom>
          <a:noFill/>
        </p:spPr>
        <p:txBody>
          <a:bodyPr wrap="square" rtlCol="0">
            <a:spAutoFit/>
          </a:bodyPr>
          <a:lstStyle/>
          <a:p>
            <a:r>
              <a:rPr lang="en-US" dirty="0"/>
              <a:t>Next, we will setup the Raspberry-Pi so that it automatically opens an RPyC Server upon being rebooted.  </a:t>
            </a:r>
          </a:p>
          <a:p>
            <a:endParaRPr lang="en-US" dirty="0"/>
          </a:p>
          <a:p>
            <a:r>
              <a:rPr lang="en-US" dirty="0"/>
              <a:t>In the same command prompt window, add these lines:</a:t>
            </a:r>
          </a:p>
          <a:p>
            <a:r>
              <a:rPr lang="en-US" dirty="0"/>
              <a:t>This creates a rpyc server to be kept open in the background upon rebooting the R-Pi.</a:t>
            </a:r>
          </a:p>
          <a:p>
            <a:endParaRPr lang="en-US" dirty="0"/>
          </a:p>
          <a:p>
            <a:endParaRPr lang="en-US" dirty="0"/>
          </a:p>
          <a:p>
            <a:r>
              <a:rPr lang="en-US" dirty="0"/>
              <a:t>Next, type the following line: </a:t>
            </a:r>
          </a:p>
          <a:p>
            <a:r>
              <a:rPr lang="en-US" dirty="0"/>
              <a:t>Then, enter </a:t>
            </a:r>
            <a:r>
              <a:rPr lang="en-US" b="1" dirty="0"/>
              <a:t>1</a:t>
            </a:r>
            <a:r>
              <a:rPr lang="en-US" dirty="0"/>
              <a:t> to edit in nano</a:t>
            </a:r>
          </a:p>
          <a:p>
            <a:endParaRPr lang="en-US" dirty="0"/>
          </a:p>
          <a:p>
            <a:endParaRPr lang="en-US" dirty="0"/>
          </a:p>
          <a:p>
            <a:r>
              <a:rPr lang="en-US" dirty="0"/>
              <a:t>Lastly, in the editor, scroll to the bottom of the file and type this line </a:t>
            </a:r>
            <a:r>
              <a:rPr lang="en-US" i="1" dirty="0"/>
              <a:t>(@ reboot…) </a:t>
            </a:r>
          </a:p>
          <a:p>
            <a:endParaRPr lang="en-US" i="1" dirty="0"/>
          </a:p>
          <a:p>
            <a:r>
              <a:rPr lang="en-US" i="1" dirty="0"/>
              <a:t>Ctrl + X</a:t>
            </a:r>
            <a:r>
              <a:rPr lang="en-US" dirty="0"/>
              <a:t> and type </a:t>
            </a:r>
            <a:r>
              <a:rPr lang="en-US" i="1" dirty="0"/>
              <a:t>Y</a:t>
            </a:r>
            <a:r>
              <a:rPr lang="en-US" dirty="0"/>
              <a:t> to save and exit.</a:t>
            </a:r>
          </a:p>
          <a:p>
            <a:endParaRPr lang="en-US" dirty="0"/>
          </a:p>
          <a:p>
            <a:r>
              <a:rPr lang="en-US" dirty="0"/>
              <a:t>Enter </a:t>
            </a:r>
            <a:r>
              <a:rPr lang="en-US" i="1" dirty="0"/>
              <a:t>exit</a:t>
            </a:r>
            <a:r>
              <a:rPr lang="en-US" dirty="0"/>
              <a:t> into the command window to exit, and reboot the R-Pi. </a:t>
            </a:r>
          </a:p>
        </p:txBody>
      </p:sp>
      <p:pic>
        <p:nvPicPr>
          <p:cNvPr id="8" name="Picture 7">
            <a:extLst>
              <a:ext uri="{FF2B5EF4-FFF2-40B4-BE49-F238E27FC236}">
                <a16:creationId xmlns:a16="http://schemas.microsoft.com/office/drawing/2014/main" id="{D269D2C2-F4D0-32A4-D1F3-D30BED281BA2}"/>
              </a:ext>
            </a:extLst>
          </p:cNvPr>
          <p:cNvPicPr>
            <a:picLocks noChangeAspect="1"/>
          </p:cNvPicPr>
          <p:nvPr/>
        </p:nvPicPr>
        <p:blipFill rotWithShape="1">
          <a:blip r:embed="rId2"/>
          <a:srcRect l="32660" t="35307" r="9155" b="44971"/>
          <a:stretch/>
        </p:blipFill>
        <p:spPr>
          <a:xfrm>
            <a:off x="5835740" y="1731392"/>
            <a:ext cx="6285416" cy="1198420"/>
          </a:xfrm>
          <a:prstGeom prst="rect">
            <a:avLst/>
          </a:prstGeom>
        </p:spPr>
      </p:pic>
      <p:pic>
        <p:nvPicPr>
          <p:cNvPr id="10" name="Picture 9">
            <a:extLst>
              <a:ext uri="{FF2B5EF4-FFF2-40B4-BE49-F238E27FC236}">
                <a16:creationId xmlns:a16="http://schemas.microsoft.com/office/drawing/2014/main" id="{C901042E-3F12-7D00-4783-D057F66D7755}"/>
              </a:ext>
            </a:extLst>
          </p:cNvPr>
          <p:cNvPicPr>
            <a:picLocks noChangeAspect="1"/>
          </p:cNvPicPr>
          <p:nvPr/>
        </p:nvPicPr>
        <p:blipFill rotWithShape="1">
          <a:blip r:embed="rId3"/>
          <a:srcRect l="32526" t="47075" r="9846" b="37959"/>
          <a:stretch/>
        </p:blipFill>
        <p:spPr>
          <a:xfrm>
            <a:off x="3526971" y="3068727"/>
            <a:ext cx="7025951" cy="1026367"/>
          </a:xfrm>
          <a:prstGeom prst="rect">
            <a:avLst/>
          </a:prstGeom>
        </p:spPr>
      </p:pic>
      <p:pic>
        <p:nvPicPr>
          <p:cNvPr id="3074" name="Picture 2">
            <a:extLst>
              <a:ext uri="{FF2B5EF4-FFF2-40B4-BE49-F238E27FC236}">
                <a16:creationId xmlns:a16="http://schemas.microsoft.com/office/drawing/2014/main" id="{5D9172FD-AEFE-B87B-A64F-E0D8CC1B2B26}"/>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t="30445"/>
          <a:stretch/>
        </p:blipFill>
        <p:spPr bwMode="auto">
          <a:xfrm>
            <a:off x="6007817" y="4301412"/>
            <a:ext cx="5281127" cy="2066208"/>
          </a:xfrm>
          <a:prstGeom prst="rect">
            <a:avLst/>
          </a:prstGeom>
          <a:noFill/>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943276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504</TotalTime>
  <Words>1147</Words>
  <Application>Microsoft Office PowerPoint</Application>
  <PresentationFormat>Widescreen</PresentationFormat>
  <Paragraphs>72</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Logan Saar</dc:creator>
  <cp:lastModifiedBy>Logan Saar</cp:lastModifiedBy>
  <cp:revision>22</cp:revision>
  <cp:lastPrinted>2023-01-23T20:48:06Z</cp:lastPrinted>
  <dcterms:created xsi:type="dcterms:W3CDTF">2023-01-23T19:13:06Z</dcterms:created>
  <dcterms:modified xsi:type="dcterms:W3CDTF">2023-02-23T00:25:28Z</dcterms:modified>
</cp:coreProperties>
</file>

<file path=docProps/thumbnail.jpeg>
</file>